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5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00"/>
    <a:srgbClr val="00FA0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87"/>
    <p:restoredTop sz="94485"/>
  </p:normalViewPr>
  <p:slideViewPr>
    <p:cSldViewPr snapToGrid="0" snapToObjects="1">
      <p:cViewPr varScale="1">
        <p:scale>
          <a:sx n="82" d="100"/>
          <a:sy n="82" d="100"/>
        </p:scale>
        <p:origin x="924" y="84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002612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acknowledgement</a:t>
            </a:r>
            <a:r>
              <a:rPr lang="en-US" sz="1100" b="0" i="0" u="none" strike="noStrike" cap="none" baseline="0" dirty="0">
                <a:solidFill>
                  <a:schemeClr val="dk2"/>
                </a:solidFill>
              </a:rPr>
              <a:t> </a:t>
            </a:r>
            <a:r>
              <a:rPr lang="en-US" sz="1100" b="0" i="0" u="none" strike="noStrike" cap="none" dirty="0">
                <a:solidFill>
                  <a:schemeClr val="dk2"/>
                </a:solidFill>
              </a:rPr>
              <a:t>page(s) at the end.</a:t>
            </a:r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11135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65702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73727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017844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246137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910383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57151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35338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2179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5360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94694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26784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5961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68694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58730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50882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10540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78765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40539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88383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6978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75118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839357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338957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932000" cy="1750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000" b="0" i="0" u="none" strike="noStrike" cap="none">
                <a:solidFill>
                  <a:srgbClr val="FFF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455121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4358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16810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34140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03090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5338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23392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9347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5959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94739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B44456E9-6E7A-4D00-95DF-FE1B3B6F7B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BA6F00E4-C1D9-4859-B0FB-EA17EE86E2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12912503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  <p:sldLayoutId id="2147483713" r:id="rId18"/>
    <p:sldLayoutId id="2147483714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python.org/moin/HowTo/Sortin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1162050" y="3028562"/>
            <a:ext cx="13931900" cy="22819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kk-KZ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Лекция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11</a:t>
            </a:r>
            <a:b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Кортежи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67" name="Shape 167"/>
          <p:cNvSpPr txBox="1"/>
          <p:nvPr/>
        </p:nvSpPr>
        <p:spPr>
          <a:xfrm>
            <a:off x="7995138" y="6982791"/>
            <a:ext cx="6243494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3200" u="none" strike="noStrike" cap="none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Владислав Карюкин</a:t>
            </a:r>
            <a:endParaRPr lang="en-US" sz="3200" u="none" strike="noStrike" cap="none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Сортировка списка кортежей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31" name="Shape 231"/>
          <p:cNvSpPr txBox="1">
            <a:spLocks noGrp="1"/>
          </p:cNvSpPr>
          <p:nvPr>
            <p:ph idx="1"/>
          </p:nvPr>
        </p:nvSpPr>
        <p:spPr>
          <a:xfrm>
            <a:off x="1155700" y="2603499"/>
            <a:ext cx="13932000" cy="273462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3200" dirty="0"/>
              <a:t>Мы можем воспользоваться возможностью отсортировать список кортежей, чтобы получить отсортированную версию словаря.</a:t>
            </a:r>
          </a:p>
          <a:p>
            <a:r>
              <a:rPr lang="ru-RU" sz="3200" dirty="0"/>
              <a:t>Сначала сортируем словарь по ключу с помощью метода </a:t>
            </a:r>
            <a:r>
              <a:rPr lang="ru-RU" sz="3200" dirty="0" err="1"/>
              <a:t>items</a:t>
            </a:r>
            <a:r>
              <a:rPr lang="ru-RU" sz="3200" dirty="0"/>
              <a:t> () и функции </a:t>
            </a:r>
            <a:r>
              <a:rPr lang="ru-RU" sz="3200" dirty="0" err="1"/>
              <a:t>sorted</a:t>
            </a:r>
            <a:r>
              <a:rPr lang="ru-RU" sz="3200" dirty="0"/>
              <a:t> ().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3537776" y="5338127"/>
            <a:ext cx="10781728" cy="3390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{'a':10, 'b':1, 'c':22}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dict_items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([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('a', 10)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('c', 22)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('b', 1)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])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sorted(</a:t>
            </a:r>
            <a:r>
              <a:rPr lang="en-US" sz="3000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000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  <a:r>
              <a:rPr lang="en-US" sz="3000" dirty="0">
                <a:solidFill>
                  <a:srgbClr val="FFFC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C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('a', 10)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('b', 1)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('c', 22)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1165254" cy="1750191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Использование</a:t>
            </a:r>
            <a:r>
              <a:rPr lang="en-US" sz="7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800" u="none" strike="noStrike" cap="none" dirty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sorted()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155700" y="3030416"/>
            <a:ext cx="4987925" cy="4365898"/>
          </a:xfrm>
        </p:spPr>
        <p:txBody>
          <a:bodyPr/>
          <a:lstStyle/>
          <a:p>
            <a:r>
              <a:rPr lang="ru-RU" dirty="0"/>
              <a:t>Мы можем сделать это напрямую, используя встроенную функцию </a:t>
            </a:r>
            <a:r>
              <a:rPr lang="ru-RU" dirty="0" err="1"/>
              <a:t>sorted</a:t>
            </a:r>
            <a:r>
              <a:rPr lang="ru-RU" dirty="0"/>
              <a:t>, которая принимает последовательность в качестве параметра и возвращает отсортированную последовательность.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7872413" y="2139696"/>
            <a:ext cx="7997700" cy="571711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{'a':10, 'b':1, 'c':22}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sorted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('a', 10)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('b', 1)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('c', 22)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k, v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sorted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k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v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a 10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b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 22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rgbClr val="FF00FF"/>
              </a:buClr>
              <a:buSzPct val="25000"/>
            </a:pPr>
            <a:r>
              <a:rPr lang="ru-RU" sz="6000" b="1" dirty="0">
                <a:solidFill>
                  <a:srgbClr val="FFFF00"/>
                </a:solidFill>
              </a:rPr>
              <a:t>Сортировать по значениям вместо ключа</a:t>
            </a:r>
            <a:endParaRPr lang="en-US" sz="7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5" name="Shape 245"/>
          <p:cNvSpPr txBox="1">
            <a:spLocks noGrp="1"/>
          </p:cNvSpPr>
          <p:nvPr>
            <p:ph idx="1"/>
          </p:nvPr>
        </p:nvSpPr>
        <p:spPr>
          <a:xfrm>
            <a:off x="736601" y="2603500"/>
            <a:ext cx="5788025" cy="467783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2800" dirty="0"/>
              <a:t>Если бы мы могли построить список кортежей в форме (значение, ключ), мы могли бы отсортировать их по значению</a:t>
            </a:r>
          </a:p>
          <a:p>
            <a:r>
              <a:rPr lang="ru-RU" sz="2800" dirty="0"/>
              <a:t>Мы делаем это с помощью цикла </a:t>
            </a:r>
            <a:r>
              <a:rPr lang="ru-RU" sz="2800" dirty="0" err="1"/>
              <a:t>for</a:t>
            </a:r>
            <a:r>
              <a:rPr lang="ru-RU" sz="2800" dirty="0"/>
              <a:t>, который создает список кортежей </a:t>
            </a:r>
          </a:p>
          <a:p>
            <a:pPr marL="11049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6" name="Shape 246"/>
          <p:cNvSpPr txBox="1"/>
          <p:nvPr/>
        </p:nvSpPr>
        <p:spPr>
          <a:xfrm>
            <a:off x="7335014" y="2603500"/>
            <a:ext cx="8328320" cy="5067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{'a':10, 'b':1, 'c':22}</a:t>
            </a: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list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k, v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 :</a:t>
            </a: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   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.append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(v, k)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)</a:t>
            </a: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</a:t>
            </a:r>
          </a:p>
          <a:p>
            <a:pPr lvl="1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[(10, 'a'), (22, 'c'), (1, 'b')]</a:t>
            </a: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en-US" sz="3000" i="0" u="none" strike="noStrike" cap="none" dirty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=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sorted(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, reverse=True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lvl="1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lvl="1"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[(22, 'c'), (10, 'a'), (1, 'b')]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/>
        </p:nvSpPr>
        <p:spPr>
          <a:xfrm>
            <a:off x="1016950" y="871538"/>
            <a:ext cx="13487400" cy="7421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open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romeo.txt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counts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{}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words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.split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word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words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counts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[word]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counts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.get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word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0 ) + 1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lst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= </a:t>
            </a:r>
            <a:r>
              <a:rPr lang="en-US" sz="300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[]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key,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val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counts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	</a:t>
            </a:r>
            <a:r>
              <a:rPr lang="en-US" sz="3000" dirty="0" err="1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newtup</a:t>
            </a:r>
            <a:r>
              <a:rPr lang="en-US" sz="3000" dirty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= </a:t>
            </a:r>
            <a:r>
              <a:rPr lang="en-US" sz="3000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val</a:t>
            </a:r>
            <a:r>
              <a:rPr lang="en-US" sz="3000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, key)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lst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.append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newtup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urier New"/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3000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lst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dirty="0">
                <a:solidFill>
                  <a:srgbClr val="FF40FF"/>
                </a:solidFill>
                <a:latin typeface="Courier"/>
                <a:ea typeface="Courier New"/>
                <a:cs typeface="Courier"/>
                <a:sym typeface="Courier New"/>
              </a:rPr>
              <a:t>sorted(</a:t>
            </a:r>
            <a:r>
              <a:rPr lang="en-US" sz="3000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lst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, reverse=True</a:t>
            </a:r>
            <a:r>
              <a:rPr lang="en-US" sz="3000" i="0" u="none" strike="noStrike" cap="none" dirty="0">
                <a:solidFill>
                  <a:srgbClr val="FF40FF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Courier New"/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val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, key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lst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[:10]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key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val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252" name="Shape 252"/>
          <p:cNvSpPr txBox="1"/>
          <p:nvPr/>
        </p:nvSpPr>
        <p:spPr>
          <a:xfrm>
            <a:off x="7655170" y="601022"/>
            <a:ext cx="6398514" cy="184910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4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 самых распространенных слов</a:t>
            </a:r>
            <a:endParaRPr lang="en-US" sz="44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Еще более короткая версия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8" name="Shape 258"/>
          <p:cNvSpPr txBox="1"/>
          <p:nvPr/>
        </p:nvSpPr>
        <p:spPr>
          <a:xfrm>
            <a:off x="2612649" y="7416849"/>
            <a:ext cx="11306699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 dirty="0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http://wiki.python.org/moin/HowTo/Sorting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800100" y="2686050"/>
            <a:ext cx="14744700" cy="270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{'a':10, 'b':1, 'c':22}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6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60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sorted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v,k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k,v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)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6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[(1, 'b'), (10, 'a'), (22, 'c')]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1952869" y="5794400"/>
            <a:ext cx="12915900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r>
              <a:rPr lang="ru-RU" sz="3200" dirty="0"/>
              <a:t>Понимание списка создает динамический список. В этом случае мы составляем список перевернутых кортежей, а затем сортируем его.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2526433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66" name="Shape 266"/>
          <p:cNvSpPr txBox="1">
            <a:spLocks noGrp="1"/>
          </p:cNvSpPr>
          <p:nvPr>
            <p:ph idx="1"/>
          </p:nvPr>
        </p:nvSpPr>
        <p:spPr>
          <a:xfrm>
            <a:off x="1760867" y="2603500"/>
            <a:ext cx="6187380" cy="449156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3600" dirty="0"/>
              <a:t>Синтаксис кортежа</a:t>
            </a:r>
          </a:p>
          <a:p>
            <a:r>
              <a:rPr lang="ru-RU" sz="3600" dirty="0"/>
              <a:t>Неизменность</a:t>
            </a:r>
          </a:p>
          <a:p>
            <a:r>
              <a:rPr lang="ru-RU" sz="3600" dirty="0"/>
              <a:t>Сопоставимость</a:t>
            </a:r>
          </a:p>
          <a:p>
            <a:r>
              <a:rPr lang="ru-RU" sz="3600" dirty="0"/>
              <a:t>Сортировка</a:t>
            </a:r>
          </a:p>
        </p:txBody>
      </p:sp>
      <p:sp>
        <p:nvSpPr>
          <p:cNvPr id="267" name="Shape 267"/>
          <p:cNvSpPr txBox="1">
            <a:spLocks noGrp="1"/>
          </p:cNvSpPr>
          <p:nvPr>
            <p:ph type="body" idx="4294967295"/>
          </p:nvPr>
        </p:nvSpPr>
        <p:spPr>
          <a:xfrm>
            <a:off x="8740286" y="2967037"/>
            <a:ext cx="6378575" cy="3209925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3600" dirty="0"/>
              <a:t>Кортежи в операторах присваивания</a:t>
            </a:r>
          </a:p>
          <a:p>
            <a:r>
              <a:rPr lang="ru-RU" sz="3600" dirty="0"/>
              <a:t>Сортировка словарей по ключу или значению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1281325" y="603624"/>
            <a:ext cx="12539631" cy="186737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kk-KZ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Кортежи похожи на списки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75" name="Shape 175"/>
          <p:cNvSpPr txBox="1">
            <a:spLocks noGrp="1"/>
          </p:cNvSpPr>
          <p:nvPr>
            <p:ph idx="1"/>
          </p:nvPr>
        </p:nvSpPr>
        <p:spPr>
          <a:xfrm>
            <a:off x="750168" y="2603251"/>
            <a:ext cx="14051783" cy="172561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3600" dirty="0"/>
              <a:t>Кортежи - это еще один вид последовательности, которая работает так же, как список - у них есть элементы, которые индексируются, начиная с 0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1281325" y="4487751"/>
            <a:ext cx="9142498" cy="35558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('Glenn', 'Sally', 'Joseph')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[2]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Joseph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( 1, 9, 2 )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(1, 9, 2)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9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10515700" y="4329113"/>
            <a:ext cx="4572000" cy="35558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iter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iter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861482" y="603624"/>
            <a:ext cx="12725564" cy="186737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kk-KZ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Но кортежи неизменяемые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132556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3600" dirty="0"/>
              <a:t>В отличие от списка, после создания кортежа вы не можете изменить его содержимое - аналогично строке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749300" y="4465898"/>
            <a:ext cx="5078400" cy="24384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[9, 8, 7]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[2]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6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&gt;&gt;&gt;[9, 8, 6]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6266650" y="4433879"/>
            <a:ext cx="4394200" cy="3390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'ABC'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[2]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'D'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Traceback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:'</a:t>
            </a: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str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' object does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not support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item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Assignment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11099800" y="4433879"/>
            <a:ext cx="4927598" cy="3390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z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(5, 4, 3)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z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[2]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Traceback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:'tuple' object does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not support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item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Assignment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нельзя делать с кортежами</a:t>
            </a:r>
            <a:endParaRPr lang="en-US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92" name="Shape 192"/>
          <p:cNvSpPr txBox="1"/>
          <p:nvPr/>
        </p:nvSpPr>
        <p:spPr>
          <a:xfrm>
            <a:off x="1422400" y="2527300"/>
            <a:ext cx="13416000" cy="5416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(3, 2, 1)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.sort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Traceback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AttributeError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 'tuple' object has no attribute 'sort'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.append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(5)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Traceback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AttributeError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 'tuple' object has no attribute 'append'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.reverse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Traceback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AttributeError</a:t>
            </a:r>
            <a:r>
              <a:rPr lang="en-US" sz="3000" i="0" u="none" strike="noStrike" cap="none" dirty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: 'tuple' object has no attribute 'reverse'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339969" y="1399308"/>
            <a:ext cx="14747680" cy="1750191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Повесть о двух последовательностях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98" name="Shape 198"/>
          <p:cNvSpPr txBox="1"/>
          <p:nvPr/>
        </p:nvSpPr>
        <p:spPr>
          <a:xfrm>
            <a:off x="1765300" y="3454400"/>
            <a:ext cx="12712699" cy="38607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list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dir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['append', 'count', 'extend', 'index', 'insert', 'pop', 'remove', 'reverse', 'sort']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tuple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dir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['count', 'index']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322300" cy="1750191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Кортежи более эффективны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04" name="Shape 204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4931562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3600" dirty="0"/>
              <a:t>Поскольку </a:t>
            </a:r>
            <a:r>
              <a:rPr lang="ru-RU" sz="3600" dirty="0" err="1"/>
              <a:t>Python</a:t>
            </a:r>
            <a:r>
              <a:rPr lang="ru-RU" sz="3600" dirty="0"/>
              <a:t> не должен создавать структуры кортежей, чтобы их можно было изменять, они проще и эффективнее с точки зрения использования памяти и производительности, чем списки.</a:t>
            </a:r>
          </a:p>
          <a:p>
            <a:r>
              <a:rPr lang="ru-RU" sz="3600" dirty="0"/>
              <a:t>Поэтому в нашей программе, когда мы создаем «временные переменные», мы предпочитаем кортежи спискам.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Кортежи и присвоение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0" name="Shape 210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1997075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3600" dirty="0"/>
              <a:t>Мы также можем поместить кортеж в левую часть оператора присваивания</a:t>
            </a:r>
          </a:p>
          <a:p>
            <a:r>
              <a:rPr lang="ru-RU" sz="3600" dirty="0"/>
              <a:t>Мы даже можем опустить круглые скобки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4889500" y="5197475"/>
            <a:ext cx="7378699" cy="2921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3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3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(x, y)</a:t>
            </a:r>
            <a:r>
              <a:rPr lang="en-US" sz="33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3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(4, '</a:t>
            </a:r>
            <a:r>
              <a:rPr lang="en-US" sz="33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fred</a:t>
            </a:r>
            <a:r>
              <a:rPr lang="en-US" sz="33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3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3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3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en-US" sz="36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3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3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fred</a:t>
            </a:r>
            <a:endParaRPr lang="en-US" sz="33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3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3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(a, b)</a:t>
            </a:r>
            <a:r>
              <a:rPr lang="en-US" sz="33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3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(99, 98)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3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3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3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</a:t>
            </a:r>
            <a:r>
              <a:rPr lang="en-US" sz="36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3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3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99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Кортежи и словари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7" name="Shape 217"/>
          <p:cNvSpPr txBox="1">
            <a:spLocks noGrp="1"/>
          </p:cNvSpPr>
          <p:nvPr>
            <p:ph idx="1"/>
          </p:nvPr>
        </p:nvSpPr>
        <p:spPr>
          <a:xfrm>
            <a:off x="1155701" y="2603500"/>
            <a:ext cx="4824476" cy="5113001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3600" dirty="0"/>
              <a:t>Метод </a:t>
            </a:r>
            <a:r>
              <a:rPr lang="ru-RU" sz="3600" dirty="0" err="1"/>
              <a:t>items</a:t>
            </a:r>
            <a:r>
              <a:rPr lang="ru-RU" sz="3600" dirty="0"/>
              <a:t> () в словарях возвращает список кортежей (ключ, значение)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6786563" y="2182500"/>
            <a:ext cx="9469437" cy="6248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d =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dict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200" i="0" u="none" strike="noStrike" cap="none" dirty="0" err="1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csev</a:t>
            </a: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200" i="0" u="none" strike="noStrike" cap="none" dirty="0" err="1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cwen</a:t>
            </a: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2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2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k,v</a:t>
            </a:r>
            <a:r>
              <a:rPr lang="en-US" sz="32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in </a:t>
            </a:r>
            <a:r>
              <a:rPr lang="en-US" sz="32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2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():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    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k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v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csev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cwen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tups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2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en-US" sz="32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tups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dict_items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([</a:t>
            </a:r>
            <a:r>
              <a:rPr lang="en-US" sz="32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2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csev</a:t>
            </a:r>
            <a:r>
              <a:rPr lang="en-US" sz="32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', 2)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en-US" sz="32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2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cwen</a:t>
            </a:r>
            <a:r>
              <a:rPr lang="en-US" sz="32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', 4)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])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Кортежи сопоставимы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4" name="Shape 224"/>
          <p:cNvSpPr txBox="1">
            <a:spLocks noGrp="1"/>
          </p:cNvSpPr>
          <p:nvPr>
            <p:ph idx="1"/>
          </p:nvPr>
        </p:nvSpPr>
        <p:spPr>
          <a:xfrm>
            <a:off x="1162000" y="2357315"/>
            <a:ext cx="13932000" cy="203676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3200" dirty="0"/>
              <a:t>Операторы сравнения работают с кортежами и другими последовательностями. Если первый элемент равен, </a:t>
            </a:r>
            <a:r>
              <a:rPr lang="ru-RU" sz="3200" dirty="0" err="1"/>
              <a:t>Python</a:t>
            </a:r>
            <a:r>
              <a:rPr lang="ru-RU" sz="3200" dirty="0"/>
              <a:t> переходит к следующему элементу и так далее, пока не найдет элементы, которые отличаются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2852738" y="4640263"/>
            <a:ext cx="11404500" cy="34464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(0, 1, 2)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(5, 1, 2)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(0, 1, 2000000)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(0, 3, 4)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 'Jones', 'Sally' )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('Jones', 'Sam')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 'Jones', 'Sally')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&gt;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('Adams', 'Sam')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True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280</TotalTime>
  <Words>1133</Words>
  <Application>Microsoft Office PowerPoint</Application>
  <PresentationFormat>Произвольный</PresentationFormat>
  <Paragraphs>159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Cabin</vt:lpstr>
      <vt:lpstr>Century Gothic</vt:lpstr>
      <vt:lpstr>Courier</vt:lpstr>
      <vt:lpstr>Courier New</vt:lpstr>
      <vt:lpstr>Gill Sans</vt:lpstr>
      <vt:lpstr>Wingdings 3</vt:lpstr>
      <vt:lpstr>Ион</vt:lpstr>
      <vt:lpstr>Лекция 11 Кортежи</vt:lpstr>
      <vt:lpstr>Кортежи похожи на списки</vt:lpstr>
      <vt:lpstr>Но кортежи неизменяемые</vt:lpstr>
      <vt:lpstr>Что нельзя делать с кортежами</vt:lpstr>
      <vt:lpstr>Повесть о двух последовательностях</vt:lpstr>
      <vt:lpstr>Кортежи более эффективны</vt:lpstr>
      <vt:lpstr>Кортежи и присвоение</vt:lpstr>
      <vt:lpstr>Кортежи и словари</vt:lpstr>
      <vt:lpstr>Кортежи сопоставимы</vt:lpstr>
      <vt:lpstr>Сортировка списка кортежей</vt:lpstr>
      <vt:lpstr>Использование sorted()</vt:lpstr>
      <vt:lpstr>Сортировать по значениям вместо ключа</vt:lpstr>
      <vt:lpstr>Презентация PowerPoint</vt:lpstr>
      <vt:lpstr>Еще более короткая версия</vt:lpstr>
      <vt:lpstr>Резюме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Tuples</dc:title>
  <dc:creator>Владислав Карюкин</dc:creator>
  <cp:lastModifiedBy>Владислав Карюкин</cp:lastModifiedBy>
  <cp:revision>44</cp:revision>
  <dcterms:modified xsi:type="dcterms:W3CDTF">2021-09-02T13:26:56Z</dcterms:modified>
</cp:coreProperties>
</file>